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70" r:id="rId14"/>
    <p:sldId id="271" r:id="rId15"/>
    <p:sldId id="26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FDF0-0C5A-448E-8FFE-C7C095A0A097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376C-2997-4A63-9BCB-07728AFE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E205-5C6D-4EED-B856-167292B49529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10CB-3B2D-40B1-AE62-790053204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A054-DF9F-4AF4-933B-EA8FF0D3B67B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4B6B-38B6-41ED-84CA-B397C095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267E-FD8C-4226-8EE4-9244008FA87B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1739-DFA0-4702-8320-13CF00F00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5BA8-B31B-415D-A302-48CEFC32C7A2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8316-277A-4CD1-8E81-FD55839B0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99EA-F6BE-4A23-A1F7-10D0DB5A305D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2479-0FB4-4FE9-8EA8-13AC09A2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C6C2-1CD3-435B-8D81-FD612DBE515F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5DDD-E42D-49B6-ACF5-81124ED7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1BAD-EE84-40F8-BA8C-3534DFF2911D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4F97-8AAC-469B-A4FC-653EF85E4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88AF-6CF2-412C-B08C-C77C5FEC484D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6443-AA31-4F12-8A94-DD7027435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BB52-7B91-433A-945E-4AC6AD2D5FF4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DC44-0CE9-49FD-BB90-C85C5991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701C-CDDD-4A91-BB7D-32678905803C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3532-D1FA-4C37-8015-58AB909B3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64F07-BAF0-4CD6-BB96-60196D837101}" type="datetimeFigureOut">
              <a:rPr lang="ru-RU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EE1C9-4999-48C2-9460-4D9F5066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50434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800" dirty="0" smtClean="0">
                <a:solidFill>
                  <a:srgbClr val="FF0000"/>
                </a:solidFill>
              </a:rPr>
              <a:t>Тревожный ребенок         </a:t>
            </a:r>
            <a:r>
              <a:rPr lang="ru-RU" sz="4400" dirty="0" smtClean="0"/>
              <a:t>тренинг для родителей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Подготовила: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Морозова Наталия Викторовна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педагог психолог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МОУ Прогимназия</a:t>
            </a:r>
            <a:endParaRPr lang="ru-RU" sz="2800" dirty="0"/>
          </a:p>
        </p:txBody>
      </p:sp>
      <p:pic>
        <p:nvPicPr>
          <p:cNvPr id="13315" name="img_2" descr="http://moikompas.ru/img/compas/2008-02-19/strachi_deti/33673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143375"/>
            <a:ext cx="3643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idx="1"/>
          </p:nvPr>
        </p:nvSpPr>
        <p:spPr>
          <a:xfrm>
            <a:off x="142875" y="285750"/>
            <a:ext cx="8715375" cy="63579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142875" y="571500"/>
            <a:ext cx="87153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Сказав так</a:t>
            </a:r>
            <a:r>
              <a:rPr lang="ru-RU" sz="3000">
                <a:latin typeface="Calibri" pitchFamily="34" charset="0"/>
              </a:rPr>
              <a:t>: «Плакса – вакса нытик!»</a:t>
            </a:r>
          </a:p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Подумайте о последствиях</a:t>
            </a:r>
            <a:r>
              <a:rPr lang="ru-RU" sz="3000">
                <a:latin typeface="Calibri" pitchFamily="34" charset="0"/>
              </a:rPr>
              <a:t>:  сдерживание эмоций, внутренняя озлобленность, тревожность, повышенное эмоциональное напряжение, страхи. </a:t>
            </a:r>
          </a:p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И вовремя исправьтесь </a:t>
            </a:r>
            <a:r>
              <a:rPr lang="ru-RU" sz="3000">
                <a:latin typeface="Calibri" pitchFamily="34" charset="0"/>
              </a:rPr>
              <a:t>«Поплачь, легче будет»</a:t>
            </a:r>
            <a:r>
              <a:rPr lang="ru-RU" sz="3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endParaRPr lang="ru-RU" sz="30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Сказав так</a:t>
            </a:r>
            <a:r>
              <a:rPr lang="ru-RU" sz="300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ru-RU" sz="3000">
                <a:latin typeface="Calibri" pitchFamily="34" charset="0"/>
              </a:rPr>
              <a:t> «Не твоего ума дело!»</a:t>
            </a:r>
            <a:r>
              <a:rPr lang="ru-RU" sz="3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Подумайте о последствиях: </a:t>
            </a:r>
            <a:r>
              <a:rPr lang="ru-RU" sz="3000">
                <a:latin typeface="Calibri" pitchFamily="34" charset="0"/>
              </a:rPr>
              <a:t>Низкая самооценка, задержки в психическом развитии, отсутствие своего мнения, отчужденность, конфликты с родителями.</a:t>
            </a:r>
            <a:endParaRPr lang="ru-RU" sz="30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И вовремя исправьтесь</a:t>
            </a:r>
            <a:r>
              <a:rPr lang="ru-RU" sz="300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ru-RU" sz="3000">
                <a:latin typeface="Calibri" pitchFamily="34" charset="0"/>
              </a:rPr>
              <a:t>«А </a:t>
            </a:r>
            <a:r>
              <a:rPr lang="ru-RU" sz="2800">
                <a:latin typeface="Calibri" pitchFamily="34" charset="0"/>
              </a:rPr>
              <a:t>ты как думаешь?»</a:t>
            </a:r>
          </a:p>
          <a:p>
            <a:r>
              <a:rPr lang="ru-RU" sz="2800">
                <a:latin typeface="Calibri" pitchFamily="34" charset="0"/>
              </a:rPr>
              <a:t> 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формирования тревожности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Средства массовой информации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Следствие сильного испуга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Семейные </a:t>
            </a:r>
            <a:r>
              <a:rPr lang="ru-RU" b="1" dirty="0"/>
              <a:t>конфликты, ссоры, скандалы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Неблагоприятный</a:t>
            </a:r>
            <a:r>
              <a:rPr lang="ru-RU" b="1" dirty="0"/>
              <a:t>, психологический климат в группе, несправедливость  педагога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Высмеивание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Поведение взрослых как образец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Внутренний конфликт у ребенка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23555" name="Picture 2" descr="E:\Картинки\Animated\детское\j02836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650" y="4357688"/>
            <a:ext cx="26733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69050"/>
          </a:xfrm>
          <a:ln w="7620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Пути преодоления детских страхов</a:t>
            </a: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sz="4000" b="1" dirty="0" err="1" smtClean="0"/>
              <a:t>развеивание</a:t>
            </a:r>
            <a:r>
              <a:rPr lang="ru-RU" sz="4000" b="1" dirty="0" smtClean="0"/>
              <a:t> страха</a:t>
            </a:r>
            <a:br>
              <a:rPr lang="ru-RU" sz="4000" b="1" dirty="0" smtClean="0"/>
            </a:br>
            <a:r>
              <a:rPr lang="ru-RU" sz="4000" b="1" dirty="0" smtClean="0"/>
              <a:t>переключение внимания, отвлечение от страха</a:t>
            </a:r>
            <a:br>
              <a:rPr lang="ru-RU" sz="4000" b="1" dirty="0" smtClean="0"/>
            </a:br>
            <a:r>
              <a:rPr lang="ru-RU" sz="4000" b="1" dirty="0" smtClean="0"/>
              <a:t>выплеск и переключение страха</a:t>
            </a:r>
            <a:br>
              <a:rPr lang="ru-RU" sz="4000" b="1" dirty="0" smtClean="0"/>
            </a:br>
            <a:r>
              <a:rPr lang="ru-RU" sz="4000" b="1" dirty="0" smtClean="0"/>
              <a:t>преодоление страха</a:t>
            </a:r>
            <a:br>
              <a:rPr lang="ru-RU" sz="4000" b="1" dirty="0" smtClean="0"/>
            </a:br>
            <a:r>
              <a:rPr lang="ru-RU" sz="4000" b="1" dirty="0" smtClean="0"/>
              <a:t>придумывание ритуалов смелости</a:t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24578" name="Picture 5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3" y="928688"/>
            <a:ext cx="24526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Методы преодоления тревожности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4281487" cy="5429250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i="1" dirty="0" smtClean="0">
                <a:solidFill>
                  <a:srgbClr val="00B050"/>
                </a:solidFill>
              </a:rPr>
              <a:t>Игровая коррекция страхов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dirty="0" smtClean="0"/>
              <a:t>Спонтанные игры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(казаки-разбойники, прятки, лазание по деревьям, чердакам и т.д.)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dirty="0" smtClean="0"/>
              <a:t>Сюжетно-ролевые игры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dirty="0" smtClean="0"/>
              <a:t>Спортивные игры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3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i="1" dirty="0" smtClean="0"/>
              <a:t>Где дети сами </a:t>
            </a:r>
            <a:endParaRPr lang="en-US" sz="41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i="1" dirty="0" smtClean="0"/>
              <a:t>изживают</a:t>
            </a:r>
            <a:endParaRPr lang="en-US" sz="41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i="1" dirty="0" smtClean="0"/>
              <a:t> </a:t>
            </a:r>
            <a:r>
              <a:rPr lang="ru-RU" sz="4100" i="1" dirty="0" smtClean="0"/>
              <a:t>свои страхи,</a:t>
            </a:r>
            <a:endParaRPr lang="en-US" sz="41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i="1" dirty="0" smtClean="0"/>
              <a:t>внутреннюю</a:t>
            </a:r>
            <a:endParaRPr lang="en-US" sz="41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i="1" dirty="0" smtClean="0"/>
              <a:t>напряженность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i="1" dirty="0" smtClean="0"/>
              <a:t>и конфликтность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038600" cy="5715000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i="1" dirty="0" err="1" smtClean="0">
                <a:solidFill>
                  <a:srgbClr val="00B050"/>
                </a:solidFill>
              </a:rPr>
              <a:t>Арттерапия</a:t>
            </a:r>
            <a:endParaRPr lang="ru-RU" sz="5800" b="1" i="1" dirty="0" smtClean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Рисование страхов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Лепка детских страхов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err="1" smtClean="0"/>
              <a:t>Сказкотерапия</a:t>
            </a:r>
            <a:endParaRPr lang="ru-RU" sz="4000" b="1" i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Песочная терапия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Пальчиковый театр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Музыкальные занятия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Игры-драматизации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err="1" smtClean="0"/>
              <a:t>Психогимнастика</a:t>
            </a:r>
            <a:r>
              <a:rPr lang="ru-RU" sz="4000" b="1" i="1" dirty="0" smtClean="0"/>
              <a:t> в игровой форме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Дыхательная гимнастика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Релаксация и развитие воображения</a:t>
            </a:r>
            <a:endParaRPr lang="ru-RU" sz="4000" dirty="0"/>
          </a:p>
        </p:txBody>
      </p:sp>
      <p:pic>
        <p:nvPicPr>
          <p:cNvPr id="25604" name="Picture 9" descr="E:\Картинки\Animated\детское\j02836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143375"/>
            <a:ext cx="19288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тревожность у детей,  тревожные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78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18.05.09 методобъединение\IMGP4884.JPG"/>
          <p:cNvPicPr/>
          <p:nvPr/>
        </p:nvPicPr>
        <p:blipFill>
          <a:blip r:embed="rId3" cstate="print"/>
          <a:srcRect l="36191" t="246" r="43652" b="80947"/>
          <a:stretch>
            <a:fillRect/>
          </a:stretch>
        </p:blipFill>
        <p:spPr bwMode="auto">
          <a:xfrm>
            <a:off x="3786182" y="2285992"/>
            <a:ext cx="1739240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Дорогие мама и папа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 </a:t>
            </a:r>
            <a:b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 жду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 вас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поддержки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8" descr="общ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1785926"/>
            <a:ext cx="4071966" cy="4283709"/>
          </a:xfrm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Admin\Рабочий стол\Сердце\движ серд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057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Documents and Settings\Admin\Рабочий стол\Сердце\движ серд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500313"/>
            <a:ext cx="31337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Documents and Settings\Admin\Рабочий стол\Сердце\движ серд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071938"/>
            <a:ext cx="30718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i="1" smtClean="0"/>
              <a:t>РЕБЕНОК – ТОЖЕ ЛИЧНОСТЬ!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  <a:solidFill>
            <a:srgbClr val="FFFF00"/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i="1" dirty="0" smtClean="0"/>
              <a:t>НАЧИНАТЬ ДЕНЬ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i="1" dirty="0" smtClean="0"/>
              <a:t> С РАДОСТЬЮ,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i="1" dirty="0" smtClean="0"/>
              <a:t>А ЗАКАНЧИВАТЬ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i="1" dirty="0" smtClean="0"/>
              <a:t>С </a:t>
            </a:r>
            <a:r>
              <a:rPr lang="ru-RU" sz="5800" i="1" dirty="0" smtClean="0"/>
              <a:t>МИРОМ</a:t>
            </a:r>
            <a:r>
              <a:rPr lang="ru-RU" sz="5800" dirty="0" smtClean="0"/>
              <a:t>!</a:t>
            </a:r>
            <a:endParaRPr lang="ru-RU" sz="5800" dirty="0" smtClean="0">
              <a:solidFill>
                <a:srgbClr val="00B050"/>
              </a:solidFill>
            </a:endParaRPr>
          </a:p>
        </p:txBody>
      </p:sp>
      <p:pic>
        <p:nvPicPr>
          <p:cNvPr id="4" name="Picture 2" descr="E:\Картинки\детское\j0202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3143240" cy="21788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ПУСТЬ ТРЕВОГИ ВАС ПОСЕЩАЮТ РЕДКО, ТОГДА ВЫ УСПЕЕТЕ МНОГОЕ!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22" name="Picture 2" descr="E:\Картинки\Animated\человечки\j022374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071688"/>
            <a:ext cx="4214813" cy="4071937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Портрет тревожного 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5715000"/>
          </a:xfrm>
          <a:ln w="38100">
            <a:solidFill>
              <a:srgbClr val="FF0000"/>
            </a:solidFill>
          </a:ln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неуверенный, зажатый, напряженный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замкнутый, необщительный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уходит в себя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легко расстраивается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много переживает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боится сделать что-то не так, неправильно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старается держать свои проблемы при себе.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испытывает чрезмерное беспокойство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чувствует себя беспомощными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опасается играть в новые игры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приступать к новым видам деятельности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имеет низкий  уровень  самооценки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ищет поощрения, одобрения взрослых во всех делах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6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ru-RU" sz="1600" smtClean="0"/>
              <a:t>1.Легко расстраивается, много переживает, все слишком близко при­нимает к сердцу.</a:t>
            </a:r>
          </a:p>
          <a:p>
            <a:r>
              <a:rPr lang="ru-RU" sz="1600" smtClean="0"/>
              <a:t>2.Чуть что — в слезы, плачет навзрыд или ноет, ворчит, не может  успокоиться.</a:t>
            </a:r>
          </a:p>
          <a:p>
            <a:r>
              <a:rPr lang="ru-RU" sz="1600" smtClean="0"/>
              <a:t>3.Капризничает ни с того ни с сего, раздражается по пустякам, не может ждать, терпеть.</a:t>
            </a:r>
          </a:p>
          <a:p>
            <a:r>
              <a:rPr lang="ru-RU" sz="1600" smtClean="0"/>
              <a:t>4.Более чем часто обижается, дуется, не переносит никаких замеча­ний.</a:t>
            </a:r>
          </a:p>
          <a:p>
            <a:r>
              <a:rPr lang="ru-RU" sz="1600" smtClean="0"/>
              <a:t>5.Крайне неустойчив в настроении, вплоть до того, что может смеяться и плакать одновременно.</a:t>
            </a:r>
          </a:p>
          <a:p>
            <a:r>
              <a:rPr lang="ru-RU" sz="1600" smtClean="0"/>
              <a:t>6.Все больше грустит и печалится без видимой причины.</a:t>
            </a:r>
          </a:p>
          <a:p>
            <a:r>
              <a:rPr lang="ru-RU" sz="1600" smtClean="0"/>
              <a:t>7.Как и в первые годы, снова сосет соску, палец, все вертит в руках.</a:t>
            </a:r>
          </a:p>
          <a:p>
            <a:r>
              <a:rPr lang="ru-RU" sz="1600" smtClean="0"/>
              <a:t>8.Долго не засыпает без света и присутствия рядом близких, беспокойно спит, просыпается, не может сразу прийти в себя утром.</a:t>
            </a:r>
          </a:p>
          <a:p>
            <a:r>
              <a:rPr lang="ru-RU" sz="1600" smtClean="0"/>
              <a:t>9.Становится повышенно возбудимым, когда нужно сдерживать себя, или заторможенным и вялым при выполнении заданий.</a:t>
            </a:r>
          </a:p>
          <a:p>
            <a:r>
              <a:rPr lang="ru-RU" sz="1600" smtClean="0"/>
              <a:t>10.Появляются выраженные страхи, опасения, боязливость в любыхновых, неизвестных или ответственных ситуациях.</a:t>
            </a:r>
          </a:p>
          <a:p>
            <a:r>
              <a:rPr lang="ru-RU" sz="1600" smtClean="0"/>
              <a:t>11.Нарастает неуверенность в себе, нерешительность в действиях и поступках.</a:t>
            </a:r>
          </a:p>
          <a:p>
            <a:r>
              <a:rPr lang="ru-RU" sz="1600" smtClean="0"/>
              <a:t>12.Все быстрее устает, отвлекается, не может концентрировать внимание продолжительное время.</a:t>
            </a:r>
          </a:p>
          <a:p>
            <a:r>
              <a:rPr lang="ru-RU" sz="1600" smtClean="0"/>
              <a:t>13.Все труднее найти с ним общий язык, договориться: становится сам не свой, без конца меняет решения или «уходит» в себя.</a:t>
            </a:r>
          </a:p>
          <a:p>
            <a:r>
              <a:rPr lang="ru-RU" sz="1600" smtClean="0"/>
              <a:t>14.Начинает жаловаться на головные боли вечером или боли в обла­сти живота утром; нередко бледнеет, краснеет, потеет; беспокоит зуд без видимой причины, аллергия, раздражение кожи.</a:t>
            </a:r>
          </a:p>
          <a:p>
            <a:r>
              <a:rPr lang="ru-RU" sz="1600" smtClean="0"/>
              <a:t>15.Снижается аппетит; часто и подолгу болеет; повышается без при­чин температура; часто пропускает детский сад или школу.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специальные  экспериментальные  исследования свидетельствуют: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2928937"/>
          </a:xfrm>
          <a:ln w="38100">
            <a:solidFill>
              <a:srgbClr val="00206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b="1" smtClean="0"/>
              <a:t>В 80-е г.г.   </a:t>
            </a:r>
            <a:r>
              <a:rPr lang="ru-RU" smtClean="0"/>
              <a:t>количество детей с устойчивой тревожностью составляло от </a:t>
            </a:r>
            <a:r>
              <a:rPr lang="ru-RU" b="1" smtClean="0"/>
              <a:t>12 до 16 %, </a:t>
            </a:r>
          </a:p>
          <a:p>
            <a:pPr>
              <a:buFont typeface="Arial" charset="0"/>
              <a:buNone/>
            </a:pPr>
            <a:r>
              <a:rPr lang="ru-RU" b="1" smtClean="0"/>
              <a:t>в  90-е </a:t>
            </a:r>
            <a:r>
              <a:rPr lang="ru-RU" smtClean="0"/>
              <a:t>составило от </a:t>
            </a:r>
            <a:r>
              <a:rPr lang="ru-RU" b="1" smtClean="0"/>
              <a:t>72 до 75 %, </a:t>
            </a:r>
            <a:r>
              <a:rPr lang="ru-RU" smtClean="0"/>
              <a:t>т.е.  почти  в пять раз больше.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6387" name="Picture 4" descr="мальчик плач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643438"/>
            <a:ext cx="236855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ru-RU" smtClean="0"/>
              <a:t>Проявления тревожности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071563"/>
            <a:ext cx="4040188" cy="571500"/>
          </a:xfrm>
          <a:ln w="57150">
            <a:solidFill>
              <a:srgbClr val="FF0000"/>
            </a:solidFill>
          </a:ln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0" b="0" i="1" dirty="0" smtClean="0"/>
              <a:t>Физиологические</a:t>
            </a:r>
            <a:endParaRPr lang="ru-RU" sz="1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643063"/>
            <a:ext cx="4040188" cy="4929187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Усиление сердцебиения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Учащение дыхания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Увеличение </a:t>
            </a:r>
            <a:r>
              <a:rPr lang="ru-RU" sz="2900" dirty="0" err="1" smtClean="0"/>
              <a:t>объма</a:t>
            </a:r>
            <a:r>
              <a:rPr lang="ru-RU" sz="2900" dirty="0" smtClean="0"/>
              <a:t> циркуляции крови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Возрастание общей возбудимости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Снижение порога чувствительности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071563"/>
            <a:ext cx="4041775" cy="571500"/>
          </a:xfrm>
          <a:ln w="57150">
            <a:solidFill>
              <a:srgbClr val="FF0000"/>
            </a:solidFill>
          </a:ln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0" i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0" b="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0" b="0" i="1" dirty="0" smtClean="0"/>
              <a:t>Психологические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63"/>
            <a:ext cx="4041775" cy="4929187"/>
          </a:xfrm>
          <a:ln w="57150"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Напряжение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Озабоченность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Нервозность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Чувство неопределенности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Чувство неудачи, грозящей  опасности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dirty="0" smtClean="0"/>
              <a:t>Невозможности принятия решения и др.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F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Негативные последствия тревожности</a:t>
            </a:r>
            <a:endParaRPr lang="ru-RU" dirty="0"/>
          </a:p>
        </p:txBody>
      </p:sp>
      <p:sp>
        <p:nvSpPr>
          <p:cNvPr id="18434" name="Содержимое 7"/>
          <p:cNvSpPr>
            <a:spLocks noGrp="1"/>
          </p:cNvSpPr>
          <p:nvPr>
            <p:ph idx="1"/>
          </p:nvPr>
        </p:nvSpPr>
        <p:spPr>
          <a:xfrm>
            <a:off x="142875" y="1600200"/>
            <a:ext cx="8858250" cy="4525963"/>
          </a:xfrm>
          <a:ln w="76200">
            <a:solidFill>
              <a:srgbClr val="00B0F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выросший ребенок не может полноценно жить: 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r>
              <a:rPr lang="ru-RU" smtClean="0"/>
              <a:t> получить образование, </a:t>
            </a:r>
          </a:p>
          <a:p>
            <a:r>
              <a:rPr lang="ru-RU" smtClean="0"/>
              <a:t>создать семью, </a:t>
            </a:r>
          </a:p>
          <a:p>
            <a:r>
              <a:rPr lang="ru-RU" smtClean="0"/>
              <a:t>устроиться на работу </a:t>
            </a:r>
          </a:p>
          <a:p>
            <a:r>
              <a:rPr lang="ru-RU" smtClean="0"/>
              <a:t> выполнять обычные дела - например, играть с собственными детьми в прятки</a:t>
            </a:r>
          </a:p>
        </p:txBody>
      </p:sp>
      <p:pic>
        <p:nvPicPr>
          <p:cNvPr id="18435" name="Picture 7" descr="E:\Картинки\Animated\детское\j02836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286000"/>
            <a:ext cx="24288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215062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sz="3600" b="1" smtClean="0"/>
              <a:t>Тревога – </a:t>
            </a:r>
            <a:r>
              <a:rPr lang="ru-RU" sz="3600" smtClean="0"/>
              <a:t>ощущение конкретной неопределенной угрозы, неясное чувство опасности, страх неизвестно чего </a:t>
            </a:r>
          </a:p>
          <a:p>
            <a:r>
              <a:rPr lang="ru-RU" sz="3600" b="1" smtClean="0"/>
              <a:t>Тревожност</a:t>
            </a:r>
            <a:r>
              <a:rPr lang="ru-RU" sz="3600" smtClean="0"/>
              <a:t>ь – эмоциональное состояние, особенность характера или черта личности. </a:t>
            </a:r>
          </a:p>
          <a:p>
            <a:r>
              <a:rPr lang="ru-RU" sz="3600" smtClean="0"/>
              <a:t> </a:t>
            </a:r>
            <a:r>
              <a:rPr lang="ru-RU" sz="3600" b="1" smtClean="0"/>
              <a:t>Страх</a:t>
            </a:r>
            <a:r>
              <a:rPr lang="ru-RU" sz="3600" smtClean="0"/>
              <a:t> – эмоционально-насыщенное ощущение беспокойства в ответ на реальную или воображаемую угрозу для жизни и благополучия.</a:t>
            </a:r>
          </a:p>
          <a:p>
            <a:endParaRPr lang="ru-RU" sz="360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«</a:t>
            </a:r>
            <a:r>
              <a:rPr lang="ru-RU" b="1" dirty="0" smtClean="0"/>
              <a:t>охранительная</a:t>
            </a:r>
            <a:r>
              <a:rPr lang="ru-RU" b="1" dirty="0"/>
              <a:t>» функция страха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страх защищает нас от излишнего риска при переходе улицы;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мы не стремимся выйти на улицу после 23 часов;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плохо плавающий из-за страха утонуть не отплывает далеко</a:t>
            </a:r>
            <a:br>
              <a:rPr lang="ru-RU" b="1" dirty="0"/>
            </a:br>
            <a:r>
              <a:rPr lang="ru-RU" b="1" dirty="0"/>
              <a:t>от берега;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страх во время грозы заставляет нас закрыть все окна </a:t>
            </a:r>
            <a:r>
              <a:rPr lang="ru-RU" b="1" dirty="0" smtClean="0"/>
              <a:t>и порой </a:t>
            </a:r>
            <a:r>
              <a:rPr lang="ru-RU" b="1" dirty="0"/>
              <a:t>даже сидеть в коридоре между стенами и т.п.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858250" cy="6429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Сказав так</a:t>
            </a:r>
            <a:r>
              <a:rPr lang="ru-RU" dirty="0" smtClean="0"/>
              <a:t>: «Нельзя ничего самому делать, спрашивай разрешения у старших»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Подумайте о последствиях</a:t>
            </a:r>
            <a:r>
              <a:rPr lang="ru-RU" dirty="0" smtClean="0"/>
              <a:t>: робость, страхи, неуверенность в себе, зависимость от чужого мнения, тревожность.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 вовремя исправьтесь </a:t>
            </a:r>
            <a:endParaRPr lang="en-US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«Смелее ты все можешь сам!»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Сказав так:</a:t>
            </a:r>
            <a:r>
              <a:rPr lang="ru-RU" b="1" dirty="0" smtClean="0"/>
              <a:t> </a:t>
            </a:r>
            <a:r>
              <a:rPr lang="ru-RU" dirty="0" smtClean="0"/>
              <a:t>«Горе ты мое!»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Подумайте о последствиях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чувство вины, низкая самооценка, конфликты с родителями, враждебное отношение к окружающим.</a:t>
            </a: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 вовремя исправьтесь: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«Счастье ты мое, радость моя!»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6" name="Picture 2" descr="E:\Картинки\Animated\лица\j02827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785938"/>
            <a:ext cx="30718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674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Wingdings</vt:lpstr>
      <vt:lpstr>Тема Office</vt:lpstr>
      <vt:lpstr>Слайд 1</vt:lpstr>
      <vt:lpstr>Портрет тревожного ребенка </vt:lpstr>
      <vt:lpstr>Слайд 3</vt:lpstr>
      <vt:lpstr>специальные  экспериментальные  исследования свидетельствуют:  </vt:lpstr>
      <vt:lpstr>Проявления тревожности </vt:lpstr>
      <vt:lpstr>Негативные последствия тревожности</vt:lpstr>
      <vt:lpstr>Слайд 7</vt:lpstr>
      <vt:lpstr>«охранительная» функция страха</vt:lpstr>
      <vt:lpstr>Слайд 9</vt:lpstr>
      <vt:lpstr>Слайд 10</vt:lpstr>
      <vt:lpstr>Причины формирования тревожности</vt:lpstr>
      <vt:lpstr>Пути преодоления детских страхов   развеивание страха переключение внимания, отвлечение от страха выплеск и переключение страха преодоление страха придумывание ритуалов смелости </vt:lpstr>
      <vt:lpstr>Методы преодоления тревожности</vt:lpstr>
      <vt:lpstr>Слайд 14</vt:lpstr>
      <vt:lpstr>Слайд 15</vt:lpstr>
      <vt:lpstr>Слайд 16</vt:lpstr>
      <vt:lpstr>РЕБЕНОК – ТОЖЕ ЛИЧНОСТЬ!</vt:lpstr>
      <vt:lpstr>ПУСТЬ ТРЕВОГИ ВАС ПОСЕЩАЮТ РЕДКО, ТОГДА ВЫ УСПЕЕТЕ МНОГОЕ!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Морозова Наталия Викторовна педагог-психолог первой категории</dc:title>
  <dc:creator>Admin</dc:creator>
  <cp:lastModifiedBy>2011</cp:lastModifiedBy>
  <cp:revision>38</cp:revision>
  <dcterms:created xsi:type="dcterms:W3CDTF">2010-02-09T14:45:30Z</dcterms:created>
  <dcterms:modified xsi:type="dcterms:W3CDTF">2011-09-09T12:45:04Z</dcterms:modified>
</cp:coreProperties>
</file>